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1111111111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12121111122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13131111133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рівень засвоєння знань 1-4 класи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мають значні успіхи     10</c:v>
                </c:pt>
                <c:pt idx="1">
                  <c:v>помітний прогрес         25</c:v>
                </c:pt>
                <c:pt idx="2">
                  <c:v>продуктивний рівень  12</c:v>
                </c:pt>
                <c:pt idx="3">
                  <c:v>потребують уваги            1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0.52</c:v>
                </c:pt>
                <c:pt idx="2">
                  <c:v>0.25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якість засвоєння знань учнями 5-11 класів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високий  10%</c:v>
                </c:pt>
                <c:pt idx="1">
                  <c:v>достатній  37%</c:v>
                </c:pt>
                <c:pt idx="2">
                  <c:v>середній  53%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7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8-А</c:v>
                </c:pt>
                <c:pt idx="4">
                  <c:v>9-А</c:v>
                </c:pt>
                <c:pt idx="5">
                  <c:v>10-А</c:v>
                </c:pt>
                <c:pt idx="6">
                  <c:v>11-А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75</c:v>
                </c:pt>
                <c:pt idx="1">
                  <c:v>52</c:v>
                </c:pt>
                <c:pt idx="2">
                  <c:v>46</c:v>
                </c:pt>
                <c:pt idx="3">
                  <c:v>41</c:v>
                </c:pt>
                <c:pt idx="4">
                  <c:v>40</c:v>
                </c:pt>
                <c:pt idx="5">
                  <c:v>17</c:v>
                </c:pt>
                <c:pt idx="6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7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8-А</c:v>
                </c:pt>
                <c:pt idx="4">
                  <c:v>9-А</c:v>
                </c:pt>
                <c:pt idx="5">
                  <c:v>10-А</c:v>
                </c:pt>
                <c:pt idx="6">
                  <c:v>11-А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90</c:v>
                </c:pt>
                <c:pt idx="1">
                  <c:v>60</c:v>
                </c:pt>
                <c:pt idx="2">
                  <c:v>46</c:v>
                </c:pt>
                <c:pt idx="3">
                  <c:v>37</c:v>
                </c:pt>
                <c:pt idx="4">
                  <c:v>35</c:v>
                </c:pt>
                <c:pt idx="5">
                  <c:v>30</c:v>
                </c:pt>
                <c:pt idx="6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7"/>
                <c:pt idx="0">
                  <c:v>5-А</c:v>
                </c:pt>
                <c:pt idx="1">
                  <c:v>6-А</c:v>
                </c:pt>
                <c:pt idx="2">
                  <c:v>7-А</c:v>
                </c:pt>
                <c:pt idx="3">
                  <c:v>8-А</c:v>
                </c:pt>
                <c:pt idx="4">
                  <c:v>9-А</c:v>
                </c:pt>
                <c:pt idx="5">
                  <c:v>10-А</c:v>
                </c:pt>
                <c:pt idx="6">
                  <c:v>11-А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847872"/>
        <c:axId val="132849664"/>
        <c:axId val="0"/>
      </c:bar3DChart>
      <c:catAx>
        <c:axId val="132847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32849664"/>
        <c:crosses val="autoZero"/>
        <c:auto val="1"/>
        <c:lblAlgn val="ctr"/>
        <c:lblOffset val="100"/>
        <c:noMultiLvlLbl val="0"/>
      </c:catAx>
      <c:valAx>
        <c:axId val="13284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84787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E23BF1-D179-472D-8F07-1BBD10057C2F}" type="datetimeFigureOut">
              <a:rPr lang="uk-UA" smtClean="0"/>
              <a:t>12.07.2023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EA21B0-D548-49B4-A19E-89E39428C16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3484984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Звіт директора Комунального закладу «</a:t>
            </a:r>
            <a:r>
              <a:rPr lang="uk-UA" sz="1800" dirty="0" err="1" smtClean="0"/>
              <a:t>Тернівський</a:t>
            </a:r>
            <a:r>
              <a:rPr lang="uk-UA" sz="1800" dirty="0" smtClean="0"/>
              <a:t> ліцей» </a:t>
            </a:r>
            <a:r>
              <a:rPr lang="uk-UA" sz="1800" dirty="0" err="1" smtClean="0"/>
              <a:t>Новопокровської</a:t>
            </a:r>
            <a:r>
              <a:rPr lang="uk-UA" sz="1800" dirty="0" smtClean="0"/>
              <a:t> селищної ради Чугуївського району Харківської області за 2022/2023 навчальний рік</a:t>
            </a:r>
            <a:endParaRPr lang="uk-UA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69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Успішно виступили учні ліцею у Міжнародній олімпіаді з  математики «Кенгуру» (учитель 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Аулова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Н.В.).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81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Численні дипломи отримали учні ліцею за участь у Міжнародній олімпіаді з інформатики «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Бебрас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» (учитель Жуковська І.М.).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57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Учні 2-А класу під керівництвом учителя 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Мар’єнко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Л.І. отримали дипломи за участь у Всеукраїнській олімпіаді з української мови «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Всеосвіта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. Весна-2023».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51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Учні 6-А класу Серебрякова М. та Кравченко 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М.посіли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ІІ місце, а учениця 10-А класу Титаренко І. – ІІІ місце у Міжнародному конкурсі знавців української мови 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ім.П.Яцика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(учитель Гусєва Л.П.).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88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750"/>
              </a:spcAft>
            </a:pP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Успішно виступили у Всеукраїнському конкурсі «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Всезнайлики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» вихованці дошкільної групи під керівництвом вихователя Іванової Н.І.</a:t>
            </a:r>
            <a:endParaRPr lang="uk-UA" sz="2400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81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Атестація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Чергову атестацію успішно пройшли Новицька Т.І., </a:t>
            </a: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Аулова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 Н.В.,позачергово атестувалась Степанова О.В.</a:t>
            </a:r>
            <a:endParaRPr lang="uk-UA" sz="2400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00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Курсова перепідготовка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/>
                <a:latin typeface="Times New Roman"/>
                <a:ea typeface="Times New Roman"/>
              </a:rPr>
              <a:t>Відповідно до плану пройшли курсову перепідготовку на базі Харківської академії неперервної освіти педагоги: Новицька Т.І., Луганська Л.О.,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Аулова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Н.В.,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Бегунова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Т.О.,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Бігунова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К.О., Жуковська І.М.,Гусєва Л.П., Жукова О.О.,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Веденьйов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О.С.,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Крижанська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Н.І.,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Полтєва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М.О., Степанова О.В.,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Блудова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О.В., Іванова Н.С.,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Власенко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Г.О.,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10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Освітнє середовище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Здійснено реконструкцію туалетних кімнат: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встановлення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перегородок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. </a:t>
            </a:r>
            <a:endParaRPr lang="uk-UA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Проведено заміну вікон на металопластикові у </a:t>
            </a: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вестибюлі.закладу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uk-UA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Перевір</a:t>
            </a: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ено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стан дерев на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території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закладу;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пров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е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д</a:t>
            </a:r>
            <a:r>
              <a:rPr lang="uk-UA" dirty="0" err="1" smtClean="0">
                <a:effectLst/>
                <a:latin typeface="Times New Roman"/>
                <a:ea typeface="Times New Roman"/>
                <a:cs typeface="Times New Roman"/>
              </a:rPr>
              <a:t>ено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планову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обрізку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спилювання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сухостоїв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аварійно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небезпечних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дерев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uk-UA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Здійснено фарбування паркану навкруги шкільної території.</a:t>
            </a:r>
            <a:endParaRPr lang="uk-UA" sz="2400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82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/>
                <a:latin typeface="Times New Roman"/>
                <a:ea typeface="Times New Roman"/>
              </a:rPr>
              <a:t>«Управлінські процеси закладу освіти»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876300" algn="l"/>
              </a:tabLst>
            </a:pP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Запроваджено державну мову як мову освітнього процесу </a:t>
            </a:r>
            <a:endParaRPr lang="uk-UA" sz="2400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58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effectLst/>
                <a:latin typeface="Times New Roman"/>
                <a:ea typeface="Times New Roman"/>
              </a:rPr>
              <a:t>Педагогічна діяльність педагогічних працівників закладу освіти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876300" algn="l"/>
              </a:tabLst>
            </a:pP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Розроблено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шлях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формування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ключових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компетентностей і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наскрізних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умінь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здобувачів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умовах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дистанційного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навчання</a:t>
            </a:r>
            <a:endParaRPr lang="uk-UA" sz="2400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62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759586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У ліцеї на кінець 2022/2023 навчального року навчалось 165 учнів, з них 48 учнів —у 1-4 класах, 117 –у 5-11 класах.        </a:t>
            </a:r>
            <a:endParaRPr lang="uk-UA" sz="1400" dirty="0">
              <a:ea typeface="Calibri"/>
              <a:cs typeface="Times New Roman"/>
            </a:endParaRPr>
          </a:p>
        </p:txBody>
      </p:sp>
      <p:pic>
        <p:nvPicPr>
          <p:cNvPr id="1026" name="Picture 2" descr="C:\Users\user\Desktop\фото школа 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0"/>
            <a:ext cx="1524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35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Система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оцінювання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освітньої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діяльності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учнів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876300" algn="l"/>
              </a:tabLst>
            </a:pP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Розроблено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критерії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оцінювання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навчальних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досягнень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здобувачів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освіти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Times New Roman"/>
                <a:cs typeface="Times New Roman"/>
              </a:rPr>
              <a:t>5-А класу</a:t>
            </a:r>
            <a:endParaRPr lang="uk-UA" sz="2400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68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на 2023/2024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Times New Roman"/>
              </a:rPr>
              <a:t>Продовжити формування в учнів ключових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компетентностей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 необхідних сучасній людині для успішної життєдіяльності. Серед ключових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компетентностей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– володіння державною мовою, математична, загальнокультурна й екологічна компетентності, підприємливість та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іноваційність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, економічна компетентність. Випускник закладу повинен критично та системно мислити, проявляти ініціативу і творчість, вміння оцінювати ризики, приймати рішення,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розв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’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язувати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проблеми;</a:t>
            </a:r>
            <a:endParaRPr lang="uk-UA" dirty="0" smtClean="0">
              <a:effectLst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93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605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/>
                <a:latin typeface="Times New Roman"/>
                <a:ea typeface="Calibri"/>
              </a:rPr>
              <a:t>У ліцеї на кінець 2022/2023 навчального року навчалось 165 учнів, з них 48 учнів —у 1-4 класах, 117 –у 5-11 класах. </a:t>
            </a:r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196" y="3175828"/>
          <a:ext cx="8229608" cy="1374707"/>
        </p:xfrm>
        <a:graphic>
          <a:graphicData uri="http://schemas.openxmlformats.org/drawingml/2006/table">
            <a:tbl>
              <a:tblPr firstRow="1" firstCol="1" bandRow="1"/>
              <a:tblGrid>
                <a:gridCol w="697452"/>
                <a:gridCol w="337351"/>
                <a:gridCol w="337351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264666"/>
                <a:gridCol w="433341"/>
                <a:gridCol w="433341"/>
                <a:gridCol w="432786"/>
              </a:tblGrid>
              <a:tr h="439445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Дошк.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підроз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11-А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93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вих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кл/гр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уч/вих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11/1</a:t>
                      </a:r>
                      <a:endParaRPr lang="uk-UA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165/20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24" marR="59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6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94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344088"/>
            <a:ext cx="82089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У 2022/2023 </a:t>
            </a:r>
            <a:r>
              <a:rPr lang="uk-UA" dirty="0" err="1" smtClean="0">
                <a:effectLst/>
                <a:latin typeface="Times New Roman"/>
                <a:ea typeface="Calibri"/>
                <a:cs typeface="Times New Roman"/>
              </a:rPr>
              <a:t>н.р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. основна та старша ланка освіти нараховувала 117 учнів. На високому рівні закінчили рік 12 учнів (10%), на високому та достатньому 43 учнів (37%),  на середньому - 62 учнів (53%).</a:t>
            </a:r>
            <a:endParaRPr lang="uk-UA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88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9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Якість засвоєння знань учнями 1-11 класів</a:t>
            </a:r>
            <a:r>
              <a:rPr lang="uk-UA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uk-UA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-3843808"/>
            <a:ext cx="8183880" cy="4176464"/>
          </a:xfrm>
        </p:spPr>
        <p:txBody>
          <a:bodyPr/>
          <a:lstStyle/>
          <a:p>
            <a:endParaRPr lang="uk-UA"/>
          </a:p>
        </p:txBody>
      </p:sp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1778194" y="1600042"/>
          <a:ext cx="5587611" cy="4526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9633"/>
                <a:gridCol w="716173"/>
                <a:gridCol w="607594"/>
                <a:gridCol w="556961"/>
                <a:gridCol w="591841"/>
                <a:gridCol w="352742"/>
                <a:gridCol w="352742"/>
                <a:gridCol w="354992"/>
                <a:gridCol w="532207"/>
                <a:gridCol w="532207"/>
                <a:gridCol w="530519"/>
              </a:tblGrid>
              <a:tr h="25144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К-сть  учнів на  початок  н.р.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К-сть  учнів  на  кінець  н.р.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семестру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атесто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вано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Атесто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вано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Успішність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якість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навч.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якість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навч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11-А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164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61" marR="628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9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/>
              <a:t>Динаміка успішності учнів 5-11 класів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4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Учні 3-А класу (вчитель 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Ходикіна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О.Ф.) посіли ІІ місце у Всеукраїнському конкурсі «Читати – це модно» та в </a:t>
            </a:r>
            <a:r>
              <a:rPr lang="uk-UA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еко-дії</a:t>
            </a:r>
            <a:r>
              <a:rPr lang="uk-UA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«На захист первоцвітів».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60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270</TotalTime>
  <Words>747</Words>
  <Application>Microsoft Office PowerPoint</Application>
  <PresentationFormat>Экран (4:3)</PresentationFormat>
  <Paragraphs>257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Звіт директора Комунального закладу «Тернівський ліцей» Новопокровської селищної ради Чугуївського району Харківської області за 2022/2023 навчальний рік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Якість засвоєння знань учнями 1-11 класів </vt:lpstr>
      <vt:lpstr>Динаміка успішності учнів 5-11 класів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Атестація</vt:lpstr>
      <vt:lpstr>Курсова перепідготовка</vt:lpstr>
      <vt:lpstr>Освітнє середовище</vt:lpstr>
      <vt:lpstr>«Управлінські процеси закладу освіти»</vt:lpstr>
      <vt:lpstr>Педагогічна діяльність педагогічних працівників закладу освіти</vt:lpstr>
      <vt:lpstr>Система оцінювання освітньої діяльності учнів</vt:lpstr>
      <vt:lpstr>Завдання на 2023/2024 н.р.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директора Комунального закладу «Тернівський ліцей» Новопокровської селищної ради Чугуївського району Харківської області за 2022/2023 навчальний рік</dc:title>
  <dc:creator>user</dc:creator>
  <cp:lastModifiedBy>user</cp:lastModifiedBy>
  <cp:revision>9</cp:revision>
  <dcterms:created xsi:type="dcterms:W3CDTF">2023-06-20T06:19:11Z</dcterms:created>
  <dcterms:modified xsi:type="dcterms:W3CDTF">2023-07-12T05:40:27Z</dcterms:modified>
</cp:coreProperties>
</file>